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  <p:sldId id="265" r:id="rId11"/>
  </p:sldIdLst>
  <p:sldSz cx="14630400" cy="8229600"/>
  <p:notesSz cx="8229600" cy="14630400"/>
  <p:embeddedFontLst>
    <p:embeddedFont>
      <p:font typeface="Heebo Light" pitchFamily="2" charset="-79"/>
      <p:regular r:id="rId13"/>
    </p:embeddedFont>
    <p:embeddedFont>
      <p:font typeface="Heebo Medium" pitchFamily="2" charset="-79"/>
      <p:regular r:id="rId14"/>
    </p:embeddedFont>
    <p:embeddedFont>
      <p:font typeface="Montserrat" panose="00000500000000000000" pitchFamily="2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0D3E"/>
    <a:srgbClr val="0E0A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748A064-65C0-4DB7-A3BE-E8EA5C69C8EE}" v="28" dt="2024-10-04T12:00:49.1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7" d="100"/>
          <a:sy n="67" d="100"/>
        </p:scale>
        <p:origin x="75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VIN CHELLADURAI" userId="ceecd99901408a57" providerId="LiveId" clId="{C748A064-65C0-4DB7-A3BE-E8EA5C69C8EE}"/>
    <pc:docChg chg="undo custSel addSld delSld modSld sldOrd modMainMaster">
      <pc:chgData name="KAVIN CHELLADURAI" userId="ceecd99901408a57" providerId="LiveId" clId="{C748A064-65C0-4DB7-A3BE-E8EA5C69C8EE}" dt="2024-10-04T22:09:22.862" v="1093" actId="20577"/>
      <pc:docMkLst>
        <pc:docMk/>
      </pc:docMkLst>
      <pc:sldChg chg="modTransition">
        <pc:chgData name="KAVIN CHELLADURAI" userId="ceecd99901408a57" providerId="LiveId" clId="{C748A064-65C0-4DB7-A3BE-E8EA5C69C8EE}" dt="2024-10-04T11:52:54.687" v="1057"/>
        <pc:sldMkLst>
          <pc:docMk/>
          <pc:sldMk cId="0" sldId="256"/>
        </pc:sldMkLst>
      </pc:sldChg>
      <pc:sldChg chg="modTransition">
        <pc:chgData name="KAVIN CHELLADURAI" userId="ceecd99901408a57" providerId="LiveId" clId="{C748A064-65C0-4DB7-A3BE-E8EA5C69C8EE}" dt="2024-10-04T11:52:54.687" v="1057"/>
        <pc:sldMkLst>
          <pc:docMk/>
          <pc:sldMk cId="0" sldId="257"/>
        </pc:sldMkLst>
      </pc:sldChg>
      <pc:sldChg chg="ord modTransition">
        <pc:chgData name="KAVIN CHELLADURAI" userId="ceecd99901408a57" providerId="LiveId" clId="{C748A064-65C0-4DB7-A3BE-E8EA5C69C8EE}" dt="2024-10-04T11:52:54.687" v="1057"/>
        <pc:sldMkLst>
          <pc:docMk/>
          <pc:sldMk cId="0" sldId="258"/>
        </pc:sldMkLst>
      </pc:sldChg>
      <pc:sldChg chg="addSp delSp modSp mod modTransition">
        <pc:chgData name="KAVIN CHELLADURAI" userId="ceecd99901408a57" providerId="LiveId" clId="{C748A064-65C0-4DB7-A3BE-E8EA5C69C8EE}" dt="2024-10-04T12:00:51.396" v="1061" actId="167"/>
        <pc:sldMkLst>
          <pc:docMk/>
          <pc:sldMk cId="0" sldId="259"/>
        </pc:sldMkLst>
        <pc:spChg chg="mod">
          <ac:chgData name="KAVIN CHELLADURAI" userId="ceecd99901408a57" providerId="LiveId" clId="{C748A064-65C0-4DB7-A3BE-E8EA5C69C8EE}" dt="2024-10-04T09:58:44.577" v="37" actId="20577"/>
          <ac:spMkLst>
            <pc:docMk/>
            <pc:sldMk cId="0" sldId="259"/>
            <ac:spMk id="9" creationId="{00000000-0000-0000-0000-000000000000}"/>
          </ac:spMkLst>
        </pc:spChg>
        <pc:spChg chg="mod">
          <ac:chgData name="KAVIN CHELLADURAI" userId="ceecd99901408a57" providerId="LiveId" clId="{C748A064-65C0-4DB7-A3BE-E8EA5C69C8EE}" dt="2024-10-04T09:59:03.919" v="40" actId="20577"/>
          <ac:spMkLst>
            <pc:docMk/>
            <pc:sldMk cId="0" sldId="259"/>
            <ac:spMk id="14" creationId="{00000000-0000-0000-0000-000000000000}"/>
          </ac:spMkLst>
        </pc:spChg>
        <pc:spChg chg="add mod">
          <ac:chgData name="KAVIN CHELLADURAI" userId="ceecd99901408a57" providerId="LiveId" clId="{C748A064-65C0-4DB7-A3BE-E8EA5C69C8EE}" dt="2024-10-04T12:00:42.015" v="1059"/>
          <ac:spMkLst>
            <pc:docMk/>
            <pc:sldMk cId="0" sldId="259"/>
            <ac:spMk id="20" creationId="{ECABA376-0D3D-BEEB-34B7-22C8D1B1FC32}"/>
          </ac:spMkLst>
        </pc:spChg>
        <pc:spChg chg="add mod ord">
          <ac:chgData name="KAVIN CHELLADURAI" userId="ceecd99901408a57" providerId="LiveId" clId="{C748A064-65C0-4DB7-A3BE-E8EA5C69C8EE}" dt="2024-10-04T12:00:51.396" v="1061" actId="167"/>
          <ac:spMkLst>
            <pc:docMk/>
            <pc:sldMk cId="0" sldId="259"/>
            <ac:spMk id="21" creationId="{0690D9B7-CFC3-75A1-9B54-50F57A0A5871}"/>
          </ac:spMkLst>
        </pc:spChg>
        <pc:spChg chg="del mod">
          <ac:chgData name="KAVIN CHELLADURAI" userId="ceecd99901408a57" providerId="LiveId" clId="{C748A064-65C0-4DB7-A3BE-E8EA5C69C8EE}" dt="2024-10-04T12:00:40.867" v="1058" actId="478"/>
          <ac:spMkLst>
            <pc:docMk/>
            <pc:sldMk cId="0" sldId="259"/>
            <ac:spMk id="22" creationId="{B828FF01-1B03-B866-19AE-E31B08A8B424}"/>
          </ac:spMkLst>
        </pc:spChg>
        <pc:spChg chg="del mod">
          <ac:chgData name="KAVIN CHELLADURAI" userId="ceecd99901408a57" providerId="LiveId" clId="{C748A064-65C0-4DB7-A3BE-E8EA5C69C8EE}" dt="2024-10-04T09:13:14.683" v="9" actId="478"/>
          <ac:spMkLst>
            <pc:docMk/>
            <pc:sldMk cId="0" sldId="259"/>
            <ac:spMk id="23" creationId="{FA540FF9-2F41-DC2E-D208-2E65623412E6}"/>
          </ac:spMkLst>
        </pc:spChg>
      </pc:sldChg>
      <pc:sldChg chg="modSp mod modTransition">
        <pc:chgData name="KAVIN CHELLADURAI" userId="ceecd99901408a57" providerId="LiveId" clId="{C748A064-65C0-4DB7-A3BE-E8EA5C69C8EE}" dt="2024-10-04T11:52:54.687" v="1057"/>
        <pc:sldMkLst>
          <pc:docMk/>
          <pc:sldMk cId="0" sldId="260"/>
        </pc:sldMkLst>
        <pc:spChg chg="mod">
          <ac:chgData name="KAVIN CHELLADURAI" userId="ceecd99901408a57" providerId="LiveId" clId="{C748A064-65C0-4DB7-A3BE-E8EA5C69C8EE}" dt="2024-10-04T10:00:00.282" v="57" actId="20577"/>
          <ac:spMkLst>
            <pc:docMk/>
            <pc:sldMk cId="0" sldId="260"/>
            <ac:spMk id="9" creationId="{00000000-0000-0000-0000-000000000000}"/>
          </ac:spMkLst>
        </pc:spChg>
      </pc:sldChg>
      <pc:sldChg chg="modSp mod modTransition">
        <pc:chgData name="KAVIN CHELLADURAI" userId="ceecd99901408a57" providerId="LiveId" clId="{C748A064-65C0-4DB7-A3BE-E8EA5C69C8EE}" dt="2024-10-04T11:52:54.687" v="1057"/>
        <pc:sldMkLst>
          <pc:docMk/>
          <pc:sldMk cId="0" sldId="261"/>
        </pc:sldMkLst>
        <pc:spChg chg="mod">
          <ac:chgData name="KAVIN CHELLADURAI" userId="ceecd99901408a57" providerId="LiveId" clId="{C748A064-65C0-4DB7-A3BE-E8EA5C69C8EE}" dt="2024-10-04T10:04:10.407" v="96" actId="20577"/>
          <ac:spMkLst>
            <pc:docMk/>
            <pc:sldMk cId="0" sldId="261"/>
            <ac:spMk id="6" creationId="{00000000-0000-0000-0000-000000000000}"/>
          </ac:spMkLst>
        </pc:spChg>
      </pc:sldChg>
      <pc:sldChg chg="ord modTransition">
        <pc:chgData name="KAVIN CHELLADURAI" userId="ceecd99901408a57" providerId="LiveId" clId="{C748A064-65C0-4DB7-A3BE-E8EA5C69C8EE}" dt="2024-10-04T11:52:54.687" v="1057"/>
        <pc:sldMkLst>
          <pc:docMk/>
          <pc:sldMk cId="0" sldId="262"/>
        </pc:sldMkLst>
      </pc:sldChg>
      <pc:sldChg chg="modSp mod modTransition">
        <pc:chgData name="KAVIN CHELLADURAI" userId="ceecd99901408a57" providerId="LiveId" clId="{C748A064-65C0-4DB7-A3BE-E8EA5C69C8EE}" dt="2024-10-04T11:52:54.687" v="1057"/>
        <pc:sldMkLst>
          <pc:docMk/>
          <pc:sldMk cId="0" sldId="263"/>
        </pc:sldMkLst>
        <pc:spChg chg="mod">
          <ac:chgData name="KAVIN CHELLADURAI" userId="ceecd99901408a57" providerId="LiveId" clId="{C748A064-65C0-4DB7-A3BE-E8EA5C69C8EE}" dt="2024-10-04T11:25:25.771" v="1023" actId="1076"/>
          <ac:spMkLst>
            <pc:docMk/>
            <pc:sldMk cId="0" sldId="263"/>
            <ac:spMk id="18" creationId="{4058013F-4DD8-4A40-BD28-5F15E918A215}"/>
          </ac:spMkLst>
        </pc:spChg>
      </pc:sldChg>
      <pc:sldChg chg="addSp delSp modSp new mod modTransition">
        <pc:chgData name="KAVIN CHELLADURAI" userId="ceecd99901408a57" providerId="LiveId" clId="{C748A064-65C0-4DB7-A3BE-E8EA5C69C8EE}" dt="2024-10-04T11:52:54.687" v="1057"/>
        <pc:sldMkLst>
          <pc:docMk/>
          <pc:sldMk cId="3128812306" sldId="264"/>
        </pc:sldMkLst>
        <pc:spChg chg="add del mod">
          <ac:chgData name="KAVIN CHELLADURAI" userId="ceecd99901408a57" providerId="LiveId" clId="{C748A064-65C0-4DB7-A3BE-E8EA5C69C8EE}" dt="2024-10-04T10:47:49.642" v="114"/>
          <ac:spMkLst>
            <pc:docMk/>
            <pc:sldMk cId="3128812306" sldId="264"/>
            <ac:spMk id="2" creationId="{C0EA9B3E-A42A-E62C-E611-14F2080688A9}"/>
          </ac:spMkLst>
        </pc:spChg>
        <pc:spChg chg="add del mod">
          <ac:chgData name="KAVIN CHELLADURAI" userId="ceecd99901408a57" providerId="LiveId" clId="{C748A064-65C0-4DB7-A3BE-E8EA5C69C8EE}" dt="2024-10-04T10:48:58.740" v="133"/>
          <ac:spMkLst>
            <pc:docMk/>
            <pc:sldMk cId="3128812306" sldId="264"/>
            <ac:spMk id="3" creationId="{4FC0E3CB-BA45-36BA-7DDC-0BE49B100CF5}"/>
          </ac:spMkLst>
        </pc:spChg>
        <pc:spChg chg="add mod">
          <ac:chgData name="KAVIN CHELLADURAI" userId="ceecd99901408a57" providerId="LiveId" clId="{C748A064-65C0-4DB7-A3BE-E8EA5C69C8EE}" dt="2024-10-04T11:00:01.246" v="800" actId="2711"/>
          <ac:spMkLst>
            <pc:docMk/>
            <pc:sldMk cId="3128812306" sldId="264"/>
            <ac:spMk id="4" creationId="{6C2D0C5D-7E2C-54BA-D773-3F88371871E8}"/>
          </ac:spMkLst>
        </pc:spChg>
        <pc:picChg chg="add mod">
          <ac:chgData name="KAVIN CHELLADURAI" userId="ceecd99901408a57" providerId="LiveId" clId="{C748A064-65C0-4DB7-A3BE-E8EA5C69C8EE}" dt="2024-10-04T11:22:15.333" v="803" actId="1076"/>
          <ac:picMkLst>
            <pc:docMk/>
            <pc:sldMk cId="3128812306" sldId="264"/>
            <ac:picMk id="1026" creationId="{64ABC658-5BEF-786F-DD44-AB9553EC2D3F}"/>
          </ac:picMkLst>
        </pc:picChg>
      </pc:sldChg>
      <pc:sldChg chg="new del">
        <pc:chgData name="KAVIN CHELLADURAI" userId="ceecd99901408a57" providerId="LiveId" clId="{C748A064-65C0-4DB7-A3BE-E8EA5C69C8EE}" dt="2024-10-04T10:44:51.365" v="98" actId="680"/>
        <pc:sldMkLst>
          <pc:docMk/>
          <pc:sldMk cId="3457280899" sldId="264"/>
        </pc:sldMkLst>
      </pc:sldChg>
      <pc:sldChg chg="addSp modSp new mod modTransition">
        <pc:chgData name="KAVIN CHELLADURAI" userId="ceecd99901408a57" providerId="LiveId" clId="{C748A064-65C0-4DB7-A3BE-E8EA5C69C8EE}" dt="2024-10-04T22:09:22.862" v="1093" actId="20577"/>
        <pc:sldMkLst>
          <pc:docMk/>
          <pc:sldMk cId="1034892288" sldId="265"/>
        </pc:sldMkLst>
        <pc:spChg chg="add mod">
          <ac:chgData name="KAVIN CHELLADURAI" userId="ceecd99901408a57" providerId="LiveId" clId="{C748A064-65C0-4DB7-A3BE-E8EA5C69C8EE}" dt="2024-10-04T22:09:22.862" v="1093" actId="20577"/>
          <ac:spMkLst>
            <pc:docMk/>
            <pc:sldMk cId="1034892288" sldId="265"/>
            <ac:spMk id="2" creationId="{3323FC81-4CC7-DBAC-F7C4-E37E8A63DD2A}"/>
          </ac:spMkLst>
        </pc:spChg>
        <pc:spChg chg="add mod">
          <ac:chgData name="KAVIN CHELLADURAI" userId="ceecd99901408a57" providerId="LiveId" clId="{C748A064-65C0-4DB7-A3BE-E8EA5C69C8EE}" dt="2024-10-04T11:25:36.300" v="1024"/>
          <ac:spMkLst>
            <pc:docMk/>
            <pc:sldMk cId="1034892288" sldId="265"/>
            <ac:spMk id="3" creationId="{4354FCC1-E748-C636-A1E6-8C56B431AC2D}"/>
          </ac:spMkLst>
        </pc:spChg>
        <pc:spChg chg="add mod ord">
          <ac:chgData name="KAVIN CHELLADURAI" userId="ceecd99901408a57" providerId="LiveId" clId="{C748A064-65C0-4DB7-A3BE-E8EA5C69C8EE}" dt="2024-10-04T11:25:52.949" v="1026" actId="167"/>
          <ac:spMkLst>
            <pc:docMk/>
            <pc:sldMk cId="1034892288" sldId="265"/>
            <ac:spMk id="4" creationId="{A2C9C76F-F364-4F47-5DC8-02BFA3F03BBB}"/>
          </ac:spMkLst>
        </pc:spChg>
      </pc:sldChg>
      <pc:sldMasterChg chg="modTransition modSldLayout">
        <pc:chgData name="KAVIN CHELLADURAI" userId="ceecd99901408a57" providerId="LiveId" clId="{C748A064-65C0-4DB7-A3BE-E8EA5C69C8EE}" dt="2024-10-04T11:52:54.687" v="1057"/>
        <pc:sldMasterMkLst>
          <pc:docMk/>
          <pc:sldMasterMk cId="0" sldId="2147483648"/>
        </pc:sldMasterMkLst>
        <pc:sldLayoutChg chg="modTransition">
          <pc:chgData name="KAVIN CHELLADURAI" userId="ceecd99901408a57" providerId="LiveId" clId="{C748A064-65C0-4DB7-A3BE-E8EA5C69C8EE}" dt="2024-10-04T11:52:54.687" v="1057"/>
          <pc:sldLayoutMkLst>
            <pc:docMk/>
            <pc:sldMasterMk cId="0" sldId="2147483648"/>
            <pc:sldLayoutMk cId="0" sldId="2147483649"/>
          </pc:sldLayoutMkLst>
        </pc:sldLayoutChg>
        <pc:sldLayoutChg chg="modTransition">
          <pc:chgData name="KAVIN CHELLADURAI" userId="ceecd99901408a57" providerId="LiveId" clId="{C748A064-65C0-4DB7-A3BE-E8EA5C69C8EE}" dt="2024-10-04T11:52:54.687" v="1057"/>
          <pc:sldLayoutMkLst>
            <pc:docMk/>
            <pc:sldMasterMk cId="0" sldId="2147483648"/>
            <pc:sldLayoutMk cId="0" sldId="2147483650"/>
          </pc:sldLayoutMkLst>
        </pc:sldLayoutChg>
        <pc:sldLayoutChg chg="modTransition">
          <pc:chgData name="KAVIN CHELLADURAI" userId="ceecd99901408a57" providerId="LiveId" clId="{C748A064-65C0-4DB7-A3BE-E8EA5C69C8EE}" dt="2024-10-04T11:52:54.687" v="1057"/>
          <pc:sldLayoutMkLst>
            <pc:docMk/>
            <pc:sldMasterMk cId="0" sldId="2147483648"/>
            <pc:sldLayoutMk cId="0" sldId="2147483651"/>
          </pc:sldLayoutMkLst>
        </pc:sldLayoutChg>
        <pc:sldLayoutChg chg="modTransition">
          <pc:chgData name="KAVIN CHELLADURAI" userId="ceecd99901408a57" providerId="LiveId" clId="{C748A064-65C0-4DB7-A3BE-E8EA5C69C8EE}" dt="2024-10-04T11:52:54.687" v="1057"/>
          <pc:sldLayoutMkLst>
            <pc:docMk/>
            <pc:sldMasterMk cId="0" sldId="2147483648"/>
            <pc:sldLayoutMk cId="0" sldId="2147483652"/>
          </pc:sldLayoutMkLst>
        </pc:sldLayoutChg>
        <pc:sldLayoutChg chg="modTransition">
          <pc:chgData name="KAVIN CHELLADURAI" userId="ceecd99901408a57" providerId="LiveId" clId="{C748A064-65C0-4DB7-A3BE-E8EA5C69C8EE}" dt="2024-10-04T11:52:54.687" v="1057"/>
          <pc:sldLayoutMkLst>
            <pc:docMk/>
            <pc:sldMasterMk cId="0" sldId="2147483648"/>
            <pc:sldLayoutMk cId="0" sldId="2147483653"/>
          </pc:sldLayoutMkLst>
        </pc:sldLayoutChg>
        <pc:sldLayoutChg chg="modTransition">
          <pc:chgData name="KAVIN CHELLADURAI" userId="ceecd99901408a57" providerId="LiveId" clId="{C748A064-65C0-4DB7-A3BE-E8EA5C69C8EE}" dt="2024-10-04T11:52:54.687" v="1057"/>
          <pc:sldLayoutMkLst>
            <pc:docMk/>
            <pc:sldMasterMk cId="0" sldId="2147483648"/>
            <pc:sldLayoutMk cId="0" sldId="2147483654"/>
          </pc:sldLayoutMkLst>
        </pc:sldLayoutChg>
        <pc:sldLayoutChg chg="modTransition">
          <pc:chgData name="KAVIN CHELLADURAI" userId="ceecd99901408a57" providerId="LiveId" clId="{C748A064-65C0-4DB7-A3BE-E8EA5C69C8EE}" dt="2024-10-04T11:52:54.687" v="1057"/>
          <pc:sldLayoutMkLst>
            <pc:docMk/>
            <pc:sldMasterMk cId="0" sldId="2147483648"/>
            <pc:sldLayoutMk cId="0" sldId="2147483655"/>
          </pc:sldLayoutMkLst>
        </pc:sldLayoutChg>
        <pc:sldLayoutChg chg="modTransition">
          <pc:chgData name="KAVIN CHELLADURAI" userId="ceecd99901408a57" providerId="LiveId" clId="{C748A064-65C0-4DB7-A3BE-E8EA5C69C8EE}" dt="2024-10-04T11:52:54.687" v="1057"/>
          <pc:sldLayoutMkLst>
            <pc:docMk/>
            <pc:sldMasterMk cId="0" sldId="2147483648"/>
            <pc:sldLayoutMk cId="0" sldId="2147483656"/>
          </pc:sldLayoutMkLst>
        </pc:sldLayoutChg>
        <pc:sldLayoutChg chg="modTransition">
          <pc:chgData name="KAVIN CHELLADURAI" userId="ceecd99901408a57" providerId="LiveId" clId="{C748A064-65C0-4DB7-A3BE-E8EA5C69C8EE}" dt="2024-10-04T11:52:54.687" v="1057"/>
          <pc:sldLayoutMkLst>
            <pc:docMk/>
            <pc:sldMasterMk cId="0" sldId="2147483648"/>
            <pc:sldLayoutMk cId="0" sldId="2147483657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48247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522571"/>
            <a:ext cx="7415927" cy="2129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8350"/>
              </a:lnSpc>
              <a:buNone/>
            </a:pPr>
            <a:r>
              <a:rPr lang="en-US" sz="67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DDoS Protection System for Cloud</a:t>
            </a:r>
            <a:endParaRPr lang="en-US" sz="6700" dirty="0"/>
          </a:p>
        </p:txBody>
      </p:sp>
      <p:sp>
        <p:nvSpPr>
          <p:cNvPr id="4" name="Text 1"/>
          <p:cNvSpPr/>
          <p:nvPr/>
        </p:nvSpPr>
        <p:spPr>
          <a:xfrm>
            <a:off x="6350437" y="4022169"/>
            <a:ext cx="7415927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Protecting cloud-based applications from Distributed Denial of Service (DDoS) attacks is crucial for ensuring reliable and uninterrupted service. This comprehensive guide outlines the key components of a robust DDoS protection system designed for the cloud environment.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6486525" y="6442234"/>
            <a:ext cx="122753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50"/>
              </a:lnSpc>
              <a:buNone/>
            </a:pPr>
            <a:r>
              <a:rPr lang="en-US" sz="750" dirty="0">
                <a:solidFill>
                  <a:srgbClr val="3C3838"/>
                </a:solidFill>
                <a:latin typeface="Heebo Medium" pitchFamily="34" charset="0"/>
                <a:ea typeface="Heebo Medium" pitchFamily="34" charset="-122"/>
                <a:cs typeface="Heebo Medium" pitchFamily="34" charset="-120"/>
              </a:rPr>
              <a:t>RP</a:t>
            </a:r>
            <a:endParaRPr lang="en-US" sz="7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6535200-8854-4CB5-9642-08F8970FDE56}"/>
              </a:ext>
            </a:extLst>
          </p:cNvPr>
          <p:cNvSpPr/>
          <p:nvPr/>
        </p:nvSpPr>
        <p:spPr>
          <a:xfrm>
            <a:off x="12774706" y="6898341"/>
            <a:ext cx="1855694" cy="1371600"/>
          </a:xfrm>
          <a:prstGeom prst="rect">
            <a:avLst/>
          </a:prstGeom>
          <a:solidFill>
            <a:srgbClr val="0E0A2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7FD93D3-ABF7-49A2-B29C-8D4D27916A29}"/>
              </a:ext>
            </a:extLst>
          </p:cNvPr>
          <p:cNvSpPr/>
          <p:nvPr/>
        </p:nvSpPr>
        <p:spPr>
          <a:xfrm>
            <a:off x="13168095" y="7234518"/>
            <a:ext cx="1462305" cy="995082"/>
          </a:xfrm>
          <a:prstGeom prst="rect">
            <a:avLst/>
          </a:prstGeom>
          <a:solidFill>
            <a:srgbClr val="0E0D3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2C9C76F-F364-4F47-5DC8-02BFA3F03BBB}"/>
              </a:ext>
            </a:extLst>
          </p:cNvPr>
          <p:cNvSpPr/>
          <p:nvPr/>
        </p:nvSpPr>
        <p:spPr>
          <a:xfrm>
            <a:off x="12774706" y="6858000"/>
            <a:ext cx="1855694" cy="1371600"/>
          </a:xfrm>
          <a:prstGeom prst="rect">
            <a:avLst/>
          </a:prstGeom>
          <a:solidFill>
            <a:srgbClr val="0E0A2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 0">
            <a:extLst>
              <a:ext uri="{FF2B5EF4-FFF2-40B4-BE49-F238E27FC236}">
                <a16:creationId xmlns:a16="http://schemas.microsoft.com/office/drawing/2014/main" id="{3323FC81-4CC7-DBAC-F7C4-E37E8A63DD2A}"/>
              </a:ext>
            </a:extLst>
          </p:cNvPr>
          <p:cNvSpPr/>
          <p:nvPr/>
        </p:nvSpPr>
        <p:spPr>
          <a:xfrm>
            <a:off x="876637" y="2577817"/>
            <a:ext cx="13229656" cy="17823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500"/>
              </a:lnSpc>
              <a:buNone/>
            </a:pPr>
            <a:r>
              <a:rPr lang="en-US" sz="3600" dirty="0">
                <a:solidFill>
                  <a:srgbClr val="F2F0F4"/>
                </a:solidFill>
                <a:latin typeface="Montserrat" pitchFamily="34" charset="0"/>
              </a:rPr>
              <a:t>Thank you , we need your view of advice and an basic</a:t>
            </a:r>
          </a:p>
          <a:p>
            <a:pPr marL="0" indent="0">
              <a:lnSpc>
                <a:spcPts val="4500"/>
              </a:lnSpc>
              <a:buNone/>
            </a:pPr>
            <a:r>
              <a:rPr lang="en-US" sz="3600" dirty="0">
                <a:solidFill>
                  <a:srgbClr val="F2F0F4"/>
                </a:solidFill>
                <a:latin typeface="Montserrat" pitchFamily="34" charset="0"/>
              </a:rPr>
              <a:t>Suggestion, to make our vision </a:t>
            </a:r>
            <a:r>
              <a:rPr lang="en-US" sz="3600">
                <a:solidFill>
                  <a:srgbClr val="F2F0F4"/>
                </a:solidFill>
                <a:latin typeface="Montserrat" pitchFamily="34" charset="0"/>
              </a:rPr>
              <a:t>into creation, Once again</a:t>
            </a:r>
          </a:p>
          <a:p>
            <a:pPr marL="0" indent="0">
              <a:lnSpc>
                <a:spcPts val="4500"/>
              </a:lnSpc>
              <a:buNone/>
            </a:pPr>
            <a:r>
              <a:rPr lang="en-US" sz="3600">
                <a:solidFill>
                  <a:srgbClr val="F2F0F4"/>
                </a:solidFill>
                <a:latin typeface="Montserrat" pitchFamily="34" charset="0"/>
              </a:rPr>
              <a:t> </a:t>
            </a:r>
            <a:r>
              <a:rPr lang="en-US" sz="3600" dirty="0">
                <a:solidFill>
                  <a:srgbClr val="F2F0F4"/>
                </a:solidFill>
                <a:latin typeface="Montserrat" pitchFamily="34" charset="0"/>
              </a:rPr>
              <a:t>Thank you.</a:t>
            </a:r>
            <a:endParaRPr lang="en-US" sz="36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354FCC1-E748-C636-A1E6-8C56B431AC2D}"/>
              </a:ext>
            </a:extLst>
          </p:cNvPr>
          <p:cNvSpPr/>
          <p:nvPr/>
        </p:nvSpPr>
        <p:spPr>
          <a:xfrm>
            <a:off x="13144627" y="7234518"/>
            <a:ext cx="1462305" cy="995082"/>
          </a:xfrm>
          <a:prstGeom prst="rect">
            <a:avLst/>
          </a:prstGeom>
          <a:solidFill>
            <a:srgbClr val="0E0D3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8922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194" y="624245"/>
            <a:ext cx="7557611" cy="1416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Understanding DDoS Attacks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194" y="2635448"/>
            <a:ext cx="509826" cy="509826"/>
          </a:xfrm>
          <a:prstGeom prst="roundRect">
            <a:avLst>
              <a:gd name="adj" fmla="val 18670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86671" y="2720340"/>
            <a:ext cx="122753" cy="3399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29596" y="2635448"/>
            <a:ext cx="2832854" cy="353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Volumetric Attacks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29596" y="3125391"/>
            <a:ext cx="6821210" cy="7248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Aim to consume the bandwidth of the target, such as UDP floods, ICMP floods, and DNS amplification attacks.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93194" y="4331732"/>
            <a:ext cx="509826" cy="509826"/>
          </a:xfrm>
          <a:prstGeom prst="roundRect">
            <a:avLst>
              <a:gd name="adj" fmla="val 18670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951547" y="4416623"/>
            <a:ext cx="193119" cy="3399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529596" y="4331732"/>
            <a:ext cx="2832854" cy="353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Protocol Attacks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529596" y="4821674"/>
            <a:ext cx="6821210" cy="7248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Exploit vulnerabilities in protocols like TCP, HTTP, or SSL, including SYN floods, ping of death, and fragmented packet attacks.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194" y="6028015"/>
            <a:ext cx="509826" cy="509826"/>
          </a:xfrm>
          <a:prstGeom prst="roundRect">
            <a:avLst>
              <a:gd name="adj" fmla="val 18670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52143" y="6112907"/>
            <a:ext cx="191810" cy="3399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29596" y="6028015"/>
            <a:ext cx="3594378" cy="353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Application Layer Attacks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29596" y="6517958"/>
            <a:ext cx="6821210" cy="1087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Target specific web applications by exhausting resources like CPU or memory, such as HTTP GET/POST floods, slowloris attacks, and DNS query floods.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812607"/>
            <a:ext cx="12812316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Architecting the DDoS Protection System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3201233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Detection Layer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4037" y="3833813"/>
            <a:ext cx="3898821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Responsible for identifying potential DDoS attacks before they can cause significant harm, using traffic monitoring, analytics, and machine learning-based detection.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3201233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Mitigation Layer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5372695" y="3833813"/>
            <a:ext cx="3898821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Filters out malicious traffic while allowing legitimate traffic through, using web application firewalls (WAF) and traffic filtering/scrubbing techniques.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201233"/>
            <a:ext cx="3898821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Response and Scaling Layer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9881354" y="4219575"/>
            <a:ext cx="3898821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Ensures the system can handle the attack by automatically scaling resources and distributing traffic using auto-scaling, CDNs, and load balancing.</a:t>
            </a:r>
            <a:endParaRPr lang="en-US" sz="19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05C4D21-5CEB-4E5E-AD8A-01C7D916FE1E}"/>
              </a:ext>
            </a:extLst>
          </p:cNvPr>
          <p:cNvSpPr/>
          <p:nvPr/>
        </p:nvSpPr>
        <p:spPr>
          <a:xfrm>
            <a:off x="12748506" y="6858000"/>
            <a:ext cx="1855694" cy="1371600"/>
          </a:xfrm>
          <a:prstGeom prst="rect">
            <a:avLst/>
          </a:prstGeom>
          <a:solidFill>
            <a:srgbClr val="0E0A2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4DA2F4A-5BAB-4668-BD4F-8B7A0F4420DA}"/>
              </a:ext>
            </a:extLst>
          </p:cNvPr>
          <p:cNvSpPr/>
          <p:nvPr/>
        </p:nvSpPr>
        <p:spPr>
          <a:xfrm>
            <a:off x="13141895" y="7194177"/>
            <a:ext cx="1462305" cy="995082"/>
          </a:xfrm>
          <a:prstGeom prst="rect">
            <a:avLst/>
          </a:prstGeom>
          <a:solidFill>
            <a:srgbClr val="0E0D3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0690D9B7-CFC3-75A1-9B54-50F57A0A5871}"/>
              </a:ext>
            </a:extLst>
          </p:cNvPr>
          <p:cNvSpPr/>
          <p:nvPr/>
        </p:nvSpPr>
        <p:spPr>
          <a:xfrm>
            <a:off x="12748506" y="6858000"/>
            <a:ext cx="1855694" cy="1371600"/>
          </a:xfrm>
          <a:prstGeom prst="rect">
            <a:avLst/>
          </a:prstGeom>
          <a:solidFill>
            <a:srgbClr val="0E0A2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0652" y="689967"/>
            <a:ext cx="7775496" cy="12218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800"/>
              </a:lnSpc>
              <a:buNone/>
            </a:pPr>
            <a:r>
              <a:rPr lang="en-US" sz="38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Detection Layer: Monitoring and Analytics</a:t>
            </a:r>
            <a:endParaRPr lang="en-US" sz="3800" dirty="0"/>
          </a:p>
        </p:txBody>
      </p:sp>
      <p:sp>
        <p:nvSpPr>
          <p:cNvPr id="4" name="Shape 1"/>
          <p:cNvSpPr/>
          <p:nvPr/>
        </p:nvSpPr>
        <p:spPr>
          <a:xfrm>
            <a:off x="6452473" y="2205038"/>
            <a:ext cx="22860" cy="5334595"/>
          </a:xfrm>
          <a:prstGeom prst="roundRect">
            <a:avLst>
              <a:gd name="adj" fmla="val 359220"/>
            </a:avLst>
          </a:prstGeom>
          <a:solidFill>
            <a:srgbClr val="4A2C85"/>
          </a:solidFill>
          <a:ln/>
        </p:spPr>
      </p:sp>
      <p:sp>
        <p:nvSpPr>
          <p:cNvPr id="5" name="Shape 2"/>
          <p:cNvSpPr/>
          <p:nvPr/>
        </p:nvSpPr>
        <p:spPr>
          <a:xfrm>
            <a:off x="6660952" y="2633424"/>
            <a:ext cx="684252" cy="22860"/>
          </a:xfrm>
          <a:prstGeom prst="roundRect">
            <a:avLst>
              <a:gd name="adj" fmla="val 359220"/>
            </a:avLst>
          </a:prstGeom>
          <a:solidFill>
            <a:srgbClr val="4A2C85"/>
          </a:solidFill>
          <a:ln/>
        </p:spPr>
      </p:sp>
      <p:sp>
        <p:nvSpPr>
          <p:cNvPr id="6" name="Shape 3"/>
          <p:cNvSpPr/>
          <p:nvPr/>
        </p:nvSpPr>
        <p:spPr>
          <a:xfrm>
            <a:off x="6243995" y="2424946"/>
            <a:ext cx="439817" cy="439817"/>
          </a:xfrm>
          <a:prstGeom prst="roundRect">
            <a:avLst>
              <a:gd name="adj" fmla="val 18671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410920" y="2498169"/>
            <a:ext cx="105847" cy="2932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300" dirty="0"/>
          </a:p>
        </p:txBody>
      </p:sp>
      <p:sp>
        <p:nvSpPr>
          <p:cNvPr id="8" name="Text 5"/>
          <p:cNvSpPr/>
          <p:nvPr/>
        </p:nvSpPr>
        <p:spPr>
          <a:xfrm>
            <a:off x="7539157" y="2400538"/>
            <a:ext cx="2443877" cy="305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Traffic Monitoring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7539157" y="2823329"/>
            <a:ext cx="6406991" cy="9383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Use our program/ ML to monitor network traffic and identify patterns that may indicate an ongoing or potential attack.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6660952" y="4581049"/>
            <a:ext cx="684252" cy="22860"/>
          </a:xfrm>
          <a:prstGeom prst="roundRect">
            <a:avLst>
              <a:gd name="adj" fmla="val 359220"/>
            </a:avLst>
          </a:prstGeom>
          <a:solidFill>
            <a:srgbClr val="4A2C85"/>
          </a:solidFill>
          <a:ln/>
        </p:spPr>
      </p:sp>
      <p:sp>
        <p:nvSpPr>
          <p:cNvPr id="11" name="Shape 8"/>
          <p:cNvSpPr/>
          <p:nvPr/>
        </p:nvSpPr>
        <p:spPr>
          <a:xfrm>
            <a:off x="6243995" y="4372570"/>
            <a:ext cx="439817" cy="439817"/>
          </a:xfrm>
          <a:prstGeom prst="roundRect">
            <a:avLst>
              <a:gd name="adj" fmla="val 18671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380559" y="4445794"/>
            <a:ext cx="166568" cy="2932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300" dirty="0"/>
          </a:p>
        </p:txBody>
      </p:sp>
      <p:sp>
        <p:nvSpPr>
          <p:cNvPr id="13" name="Text 10"/>
          <p:cNvSpPr/>
          <p:nvPr/>
        </p:nvSpPr>
        <p:spPr>
          <a:xfrm>
            <a:off x="7539157" y="4348162"/>
            <a:ext cx="4342090" cy="305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Machine Learning-Based Detection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7539157" y="4770953"/>
            <a:ext cx="6406991" cy="9383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Leverage machine learning models to detect anomalies and patterns in traffic that could signify an attack, Scikit-learn.</a:t>
            </a:r>
            <a:endParaRPr lang="en-US" sz="1500" dirty="0"/>
          </a:p>
        </p:txBody>
      </p:sp>
      <p:sp>
        <p:nvSpPr>
          <p:cNvPr id="15" name="Shape 12"/>
          <p:cNvSpPr/>
          <p:nvPr/>
        </p:nvSpPr>
        <p:spPr>
          <a:xfrm>
            <a:off x="6660952" y="6528673"/>
            <a:ext cx="684252" cy="22860"/>
          </a:xfrm>
          <a:prstGeom prst="roundRect">
            <a:avLst>
              <a:gd name="adj" fmla="val 359220"/>
            </a:avLst>
          </a:prstGeom>
          <a:solidFill>
            <a:srgbClr val="4A2C85"/>
          </a:solidFill>
          <a:ln/>
        </p:spPr>
      </p:sp>
      <p:sp>
        <p:nvSpPr>
          <p:cNvPr id="16" name="Shape 13"/>
          <p:cNvSpPr/>
          <p:nvPr/>
        </p:nvSpPr>
        <p:spPr>
          <a:xfrm>
            <a:off x="6243995" y="6320195"/>
            <a:ext cx="439817" cy="439817"/>
          </a:xfrm>
          <a:prstGeom prst="roundRect">
            <a:avLst>
              <a:gd name="adj" fmla="val 18671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381155" y="6393418"/>
            <a:ext cx="165378" cy="2932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300" dirty="0"/>
          </a:p>
        </p:txBody>
      </p:sp>
      <p:sp>
        <p:nvSpPr>
          <p:cNvPr id="18" name="Text 15"/>
          <p:cNvSpPr/>
          <p:nvPr/>
        </p:nvSpPr>
        <p:spPr>
          <a:xfrm>
            <a:off x="7539157" y="6295787"/>
            <a:ext cx="2443877" cy="305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Real-Time Analysis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7539157" y="6718578"/>
            <a:ext cx="6406991" cy="6255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Continuously monitor traffic and apply the trained models to detect unusual patterns, enabling early detection and response to DDoS threats.</a:t>
            </a:r>
            <a:endParaRPr lang="en-US" sz="15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CABA376-0D3D-BEEB-34B7-22C8D1B1FC32}"/>
              </a:ext>
            </a:extLst>
          </p:cNvPr>
          <p:cNvSpPr/>
          <p:nvPr/>
        </p:nvSpPr>
        <p:spPr>
          <a:xfrm>
            <a:off x="13141895" y="7194177"/>
            <a:ext cx="1462305" cy="995082"/>
          </a:xfrm>
          <a:prstGeom prst="rect">
            <a:avLst/>
          </a:prstGeom>
          <a:solidFill>
            <a:srgbClr val="0E0D3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4130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5576" y="3820954"/>
            <a:ext cx="11901488" cy="710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Mitigation Layer: WAF and Traffic Filtering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5576" y="4872157"/>
            <a:ext cx="568166" cy="56816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5576" y="5667613"/>
            <a:ext cx="4491157" cy="355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Web Application Firewall (WAF)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5576" y="6158984"/>
            <a:ext cx="6349127" cy="10908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Protect web applications by filtering and monitoring HTTP requests, using techniques like rate limiting, IP blacklisting/whitelisting, and custom rules.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85578" y="4872157"/>
            <a:ext cx="568166" cy="56816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485578" y="5667613"/>
            <a:ext cx="4307800" cy="355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Traffic Filtering and Scrubbing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485578" y="6158984"/>
            <a:ext cx="6349246" cy="10908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Separate malicious traffic from legitimate traffic using scrubbing centers and geofencing, with tools like our ML/program.</a:t>
            </a:r>
            <a:endParaRPr lang="en-US" sz="17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63E5581-004D-4613-8238-7BD282351868}"/>
              </a:ext>
            </a:extLst>
          </p:cNvPr>
          <p:cNvSpPr/>
          <p:nvPr/>
        </p:nvSpPr>
        <p:spPr>
          <a:xfrm>
            <a:off x="12868507" y="6817659"/>
            <a:ext cx="1761894" cy="1371600"/>
          </a:xfrm>
          <a:prstGeom prst="rect">
            <a:avLst/>
          </a:prstGeom>
          <a:solidFill>
            <a:srgbClr val="0E0A2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CFC6F3A-99E3-4865-8B35-7AE62E2F6A9C}"/>
              </a:ext>
            </a:extLst>
          </p:cNvPr>
          <p:cNvSpPr/>
          <p:nvPr/>
        </p:nvSpPr>
        <p:spPr>
          <a:xfrm>
            <a:off x="13178354" y="7194177"/>
            <a:ext cx="1312940" cy="995082"/>
          </a:xfrm>
          <a:prstGeom prst="rect">
            <a:avLst/>
          </a:prstGeom>
          <a:solidFill>
            <a:srgbClr val="0E0D3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8189" y="747236"/>
            <a:ext cx="7473553" cy="6680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250"/>
              </a:lnSpc>
              <a:buNone/>
            </a:pPr>
            <a:r>
              <a:rPr lang="en-US" sz="4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Response and Scaling Layer</a:t>
            </a:r>
            <a:endParaRPr lang="en-US" sz="42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189" y="1735931"/>
            <a:ext cx="1068824" cy="191547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37648" y="1949648"/>
            <a:ext cx="2672120" cy="333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Auto-Scaling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2137648" y="2411849"/>
            <a:ext cx="6258163" cy="1025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Automatically increase resources to handle increased traffic during an attack, using cloud-native auto-scaling features .</a:t>
            </a:r>
            <a:endParaRPr lang="en-US" sz="16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8189" y="3651409"/>
            <a:ext cx="1068824" cy="191547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37648" y="3865126"/>
            <a:ext cx="3499247" cy="333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CDN and Anycast Routing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2137648" y="4327327"/>
            <a:ext cx="6258163" cy="1025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Distribute traffic across multiple locations to prevent any single server from being overwhelmed, leveraging CDN caching and Anycast routing.</a:t>
            </a:r>
            <a:endParaRPr lang="en-US" sz="16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189" y="5566886"/>
            <a:ext cx="1068824" cy="191547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137648" y="5780603"/>
            <a:ext cx="2672120" cy="333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Load Balancing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2137648" y="6242804"/>
            <a:ext cx="6258163" cy="1025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Distribute incoming network traffic across multiple servers to ensure no single server becomes a bottleneck, using techniques like round-robin, least connections, and IP hashing.</a:t>
            </a:r>
            <a:endParaRPr lang="en-US" sz="16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6254" y="882729"/>
            <a:ext cx="6002179" cy="660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200"/>
              </a:lnSpc>
              <a:buNone/>
            </a:pPr>
            <a:r>
              <a:rPr lang="en-US" sz="41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Security Best Practices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6226254" y="1860352"/>
            <a:ext cx="7664291" cy="5486400"/>
          </a:xfrm>
          <a:prstGeom prst="roundRect">
            <a:avLst>
              <a:gd name="adj" fmla="val 1618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33874" y="1867972"/>
            <a:ext cx="7649051" cy="128325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445210" y="2002393"/>
            <a:ext cx="3398044" cy="338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Regular Updates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10273546" y="2002393"/>
            <a:ext cx="3398044" cy="10144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Continuously update WAF rules, ML models, and filtering policies based on the latest threat intelligence.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6233874" y="3151227"/>
            <a:ext cx="7649051" cy="128325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6445210" y="3285649"/>
            <a:ext cx="3398044" cy="338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Multi-Layered Security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10273546" y="3285649"/>
            <a:ext cx="3398044" cy="10144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Use a combination of network, application, and infrastructure-level protections for a robust defense.</a:t>
            </a:r>
            <a:endParaRPr lang="en-US" sz="1650" dirty="0"/>
          </a:p>
        </p:txBody>
      </p:sp>
      <p:sp>
        <p:nvSpPr>
          <p:cNvPr id="11" name="Shape 8"/>
          <p:cNvSpPr/>
          <p:nvPr/>
        </p:nvSpPr>
        <p:spPr>
          <a:xfrm>
            <a:off x="6233874" y="4394142"/>
            <a:ext cx="7649051" cy="128325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6445210" y="4568904"/>
            <a:ext cx="3398044" cy="338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Redundancy and Failover</a:t>
            </a:r>
            <a:endParaRPr lang="en-US" sz="1650" dirty="0"/>
          </a:p>
        </p:txBody>
      </p:sp>
      <p:sp>
        <p:nvSpPr>
          <p:cNvPr id="13" name="Text 10"/>
          <p:cNvSpPr/>
          <p:nvPr/>
        </p:nvSpPr>
        <p:spPr>
          <a:xfrm>
            <a:off x="10273546" y="4568904"/>
            <a:ext cx="3398044" cy="10144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Implement redundancy and failover mechanisms to maintain service availability during attacks.</a:t>
            </a:r>
            <a:endParaRPr lang="en-US" sz="1650" dirty="0"/>
          </a:p>
        </p:txBody>
      </p:sp>
      <p:sp>
        <p:nvSpPr>
          <p:cNvPr id="14" name="Shape 11"/>
          <p:cNvSpPr/>
          <p:nvPr/>
        </p:nvSpPr>
        <p:spPr>
          <a:xfrm>
            <a:off x="6233874" y="5717738"/>
            <a:ext cx="7649051" cy="162139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6445210" y="5852160"/>
            <a:ext cx="3398044" cy="338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Periodic Testing</a:t>
            </a:r>
            <a:endParaRPr lang="en-US" sz="1650" dirty="0"/>
          </a:p>
        </p:txBody>
      </p:sp>
      <p:sp>
        <p:nvSpPr>
          <p:cNvPr id="16" name="Text 13"/>
          <p:cNvSpPr/>
          <p:nvPr/>
        </p:nvSpPr>
        <p:spPr>
          <a:xfrm>
            <a:off x="10273546" y="5852160"/>
            <a:ext cx="3398044" cy="1352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Regularly test the system with simulated attacks to ensure effectiveness and identify weaknesses.</a:t>
            </a:r>
            <a:endParaRPr lang="en-US" sz="165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9C76B9C-1D20-489D-81AF-16CB70F14141}"/>
              </a:ext>
            </a:extLst>
          </p:cNvPr>
          <p:cNvSpPr/>
          <p:nvPr/>
        </p:nvSpPr>
        <p:spPr>
          <a:xfrm>
            <a:off x="12774706" y="6858000"/>
            <a:ext cx="1855694" cy="1371600"/>
          </a:xfrm>
          <a:prstGeom prst="rect">
            <a:avLst/>
          </a:prstGeom>
          <a:solidFill>
            <a:srgbClr val="0E0A2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058013F-4DD8-4A40-BD28-5F15E918A215}"/>
              </a:ext>
            </a:extLst>
          </p:cNvPr>
          <p:cNvSpPr/>
          <p:nvPr/>
        </p:nvSpPr>
        <p:spPr>
          <a:xfrm>
            <a:off x="13144627" y="7234518"/>
            <a:ext cx="1462305" cy="995082"/>
          </a:xfrm>
          <a:prstGeom prst="rect">
            <a:avLst/>
          </a:prstGeom>
          <a:solidFill>
            <a:srgbClr val="0E0D3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42461" y="682109"/>
            <a:ext cx="5660231" cy="5736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500"/>
              </a:lnSpc>
              <a:buNone/>
            </a:pPr>
            <a:r>
              <a:rPr lang="en-US" sz="36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Implementation Process</a:t>
            </a:r>
            <a:endParaRPr lang="en-US" sz="3600" dirty="0"/>
          </a:p>
        </p:txBody>
      </p:sp>
      <p:sp>
        <p:nvSpPr>
          <p:cNvPr id="4" name="Shape 1"/>
          <p:cNvSpPr/>
          <p:nvPr/>
        </p:nvSpPr>
        <p:spPr>
          <a:xfrm>
            <a:off x="642461" y="1531025"/>
            <a:ext cx="7859077" cy="1366480"/>
          </a:xfrm>
          <a:prstGeom prst="roundRect">
            <a:avLst>
              <a:gd name="adj" fmla="val 5643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33557" y="1722120"/>
            <a:ext cx="3713678" cy="2867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r>
              <a:rPr lang="en-US" sz="18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Set Up Monitoring and Analytics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833557" y="2118955"/>
            <a:ext cx="7476887" cy="5874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Deploy Prometheus, Grafana, and Elastic Stack (ELK) for real-time traffic monitoring and log aggregation, and collect data for training machine learning models.</a:t>
            </a:r>
            <a:endParaRPr lang="en-US" sz="1400" dirty="0"/>
          </a:p>
        </p:txBody>
      </p:sp>
      <p:sp>
        <p:nvSpPr>
          <p:cNvPr id="7" name="Shape 4"/>
          <p:cNvSpPr/>
          <p:nvPr/>
        </p:nvSpPr>
        <p:spPr>
          <a:xfrm>
            <a:off x="642461" y="3080980"/>
            <a:ext cx="7859077" cy="1366480"/>
          </a:xfrm>
          <a:prstGeom prst="roundRect">
            <a:avLst>
              <a:gd name="adj" fmla="val 5643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833557" y="3272076"/>
            <a:ext cx="3712250" cy="2867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r>
              <a:rPr lang="en-US" sz="18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Implement ML-Based Detection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833557" y="3668911"/>
            <a:ext cx="7476887" cy="5874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Train models using historical traffic data and implement real-time monitoring with TensorFlow or Scikit-learn to flag anomalies and trigger alerts.</a:t>
            </a:r>
            <a:endParaRPr lang="en-US" sz="1400" dirty="0"/>
          </a:p>
        </p:txBody>
      </p:sp>
      <p:sp>
        <p:nvSpPr>
          <p:cNvPr id="10" name="Shape 7"/>
          <p:cNvSpPr/>
          <p:nvPr/>
        </p:nvSpPr>
        <p:spPr>
          <a:xfrm>
            <a:off x="642461" y="4630936"/>
            <a:ext cx="7859077" cy="1366480"/>
          </a:xfrm>
          <a:prstGeom prst="roundRect">
            <a:avLst>
              <a:gd name="adj" fmla="val 5643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833557" y="4822031"/>
            <a:ext cx="3280529" cy="2867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r>
              <a:rPr lang="en-US" sz="18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Configure WAF and Filtering</a:t>
            </a:r>
            <a:endParaRPr lang="en-US" sz="1800" dirty="0"/>
          </a:p>
        </p:txBody>
      </p:sp>
      <p:sp>
        <p:nvSpPr>
          <p:cNvPr id="12" name="Text 9"/>
          <p:cNvSpPr/>
          <p:nvPr/>
        </p:nvSpPr>
        <p:spPr>
          <a:xfrm>
            <a:off x="833557" y="5218867"/>
            <a:ext cx="7476887" cy="5874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Set up a web application firewall with pre-configured rules and custom policies, and deploy traffic scrubbing centers to mitigate known threats.</a:t>
            </a:r>
            <a:endParaRPr lang="en-US" sz="1400" dirty="0"/>
          </a:p>
        </p:txBody>
      </p:sp>
      <p:sp>
        <p:nvSpPr>
          <p:cNvPr id="13" name="Shape 10"/>
          <p:cNvSpPr/>
          <p:nvPr/>
        </p:nvSpPr>
        <p:spPr>
          <a:xfrm>
            <a:off x="642461" y="6180892"/>
            <a:ext cx="7859077" cy="1366480"/>
          </a:xfrm>
          <a:prstGeom prst="roundRect">
            <a:avLst>
              <a:gd name="adj" fmla="val 5643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833557" y="6371987"/>
            <a:ext cx="5190768" cy="2867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r>
              <a:rPr lang="en-US" sz="18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Implement Auto-Scaling and Load Balancing</a:t>
            </a:r>
            <a:endParaRPr lang="en-US" sz="1800" dirty="0"/>
          </a:p>
        </p:txBody>
      </p:sp>
      <p:sp>
        <p:nvSpPr>
          <p:cNvPr id="15" name="Text 12"/>
          <p:cNvSpPr/>
          <p:nvPr/>
        </p:nvSpPr>
        <p:spPr>
          <a:xfrm>
            <a:off x="833557" y="6768822"/>
            <a:ext cx="7476887" cy="5874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Configure auto-scaling policies and load balancers to automatically adjust resources and distribute traffic during an attack, integrating with a CDN.</a:t>
            </a:r>
            <a:endParaRPr lang="en-US" sz="1400" dirty="0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ow To Use MongoDB Compass | DigitalOcean">
            <a:extLst>
              <a:ext uri="{FF2B5EF4-FFF2-40B4-BE49-F238E27FC236}">
                <a16:creationId xmlns:a16="http://schemas.microsoft.com/office/drawing/2014/main" id="{64ABC658-5BEF-786F-DD44-AB9553EC2D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61" y="284356"/>
            <a:ext cx="8207298" cy="76385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C2D0C5D-7E2C-54BA-D773-3F88371871E8}"/>
              </a:ext>
            </a:extLst>
          </p:cNvPr>
          <p:cNvSpPr txBox="1"/>
          <p:nvPr/>
        </p:nvSpPr>
        <p:spPr>
          <a:xfrm>
            <a:off x="8307659" y="2408662"/>
            <a:ext cx="603280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Heebo Light" pitchFamily="2" charset="-79"/>
                <a:cs typeface="Heebo Light" pitchFamily="2" charset="-79"/>
              </a:rPr>
              <a:t>This layer will store all the databases which are collected from each layer.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Heebo Light" pitchFamily="2" charset="-79"/>
                <a:cs typeface="Heebo Light" pitchFamily="2" charset="-79"/>
              </a:rPr>
              <a:t>This layer also stores the username and password of host and client , client’s storage , current users , logged-in users, blacklisted and whitelisted IP’s , and the network traffic’s continuous graphs.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Heebo Light" pitchFamily="2" charset="-79"/>
                <a:cs typeface="Heebo Light" pitchFamily="2" charset="-79"/>
              </a:rPr>
              <a:t>This layer is primarily used for storing the pattern of the previous attacks which will be compared to the current/on-going attack and the current attack gets detected and stopped in short period of time.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Heebo Light" pitchFamily="2" charset="-79"/>
                <a:cs typeface="Heebo Light" pitchFamily="2" charset="-79"/>
              </a:rPr>
              <a:t>Why choosing MongoDB?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Heebo Light" pitchFamily="2" charset="-79"/>
                <a:cs typeface="Heebo Light" pitchFamily="2" charset="-79"/>
              </a:rPr>
              <a:t>MongoDB offers flexible schema, scalability, and faster performance for unstructured data compared to MySQL.</a:t>
            </a:r>
            <a:endParaRPr lang="en-IN" dirty="0">
              <a:solidFill>
                <a:schemeClr val="bg1"/>
              </a:solidFill>
              <a:latin typeface="Heebo Light" pitchFamily="2" charset="-79"/>
              <a:cs typeface="Heebo Light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1288123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791</TotalTime>
  <Words>760</Words>
  <Application>Microsoft Office PowerPoint</Application>
  <PresentationFormat>Custom</PresentationFormat>
  <Paragraphs>76</Paragraphs>
  <Slides>10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Heebo Light</vt:lpstr>
      <vt:lpstr>Heebo Medium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KAVIN CHELLADURAI</cp:lastModifiedBy>
  <cp:revision>3</cp:revision>
  <dcterms:created xsi:type="dcterms:W3CDTF">2024-10-04T04:27:40Z</dcterms:created>
  <dcterms:modified xsi:type="dcterms:W3CDTF">2024-10-04T22:09:24Z</dcterms:modified>
</cp:coreProperties>
</file>